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ebo Bold" panose="020B0604020202020204" charset="-79"/>
      <p:regular r:id="rId25"/>
    </p:embeddedFont>
    <p:embeddedFont>
      <p:font typeface="Heebo Bold Bold" panose="020B0604020202020204" charset="-79"/>
      <p:regular r:id="rId26"/>
    </p:embeddedFont>
    <p:embeddedFont>
      <p:font typeface="Heebo Regular" panose="020B0604020202020204" charset="-79"/>
      <p:regular r:id="rId27"/>
    </p:embeddedFont>
    <p:embeddedFont>
      <p:font typeface="Heebo Regular Bold" panose="020B0604020202020204" charset="-79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952" autoAdjust="0"/>
  </p:normalViewPr>
  <p:slideViewPr>
    <p:cSldViewPr>
      <p:cViewPr varScale="1">
        <p:scale>
          <a:sx n="57" d="100"/>
          <a:sy n="57" d="100"/>
        </p:scale>
        <p:origin x="13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6B3640-D9BD-4A2E-B0EB-AF547BD5E5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01AB1-5C04-4E21-B10A-AC75AF4B58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F7E10-0D26-44A6-AA58-A8D1842463B8}" type="datetimeFigureOut">
              <a:rPr lang="en-AU" smtClean="0"/>
              <a:t>1/09/2021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EEDB6-4686-4EDE-9A7F-A5B83B3B27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B2641-4679-4523-8CC1-C49F6173BC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B798B-1FE2-4B2B-AB4E-F30A49C1B5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693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4E8B2-F262-47EF-A068-417624753E1D}" type="datetimeFigureOut">
              <a:rPr lang="en-AU" smtClean="0"/>
              <a:t>1/09/2021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45E1B-0298-476E-9585-34270FC448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8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5E1B-0298-476E-9585-34270FC448C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47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5E1B-0298-476E-9585-34270FC448C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88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4421-3625-4524-9445-A8B9A54B220E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E6D9-3844-45FE-B1FA-F304B53FA21C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378F-A715-428E-92CF-8D526B24C809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A017-166D-489B-858D-46B1E7D235D9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CF59-73F1-42DA-B5F9-59D72A5443C3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0D45-35E8-45B8-96CF-6FF89CDB9CF5}" type="datetime1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9CEC6-2E60-4D92-99C6-52804023DD69}" type="datetime1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0E2-79A3-4D3D-9CE4-A6E6FCE79992}" type="datetime1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C326-1E72-48B6-84AC-4B67D0349CCF}" type="datetime1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9A0E-73FB-4D48-868D-8DBB07D06BB6}" type="datetime1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D9D3-7248-4478-A455-050841758C49}" type="datetime1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D9702-218D-4507-B8AE-FDDD4FB54538}" type="datetime1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sv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svg"/><Relationship Id="rId50" Type="http://schemas.openxmlformats.org/officeDocument/2006/relationships/image" Target="../media/image71.png"/><Relationship Id="rId55" Type="http://schemas.openxmlformats.org/officeDocument/2006/relationships/image" Target="../media/image76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sv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png"/><Relationship Id="rId45" Type="http://schemas.openxmlformats.org/officeDocument/2006/relationships/image" Target="../media/image66.svg"/><Relationship Id="rId53" Type="http://schemas.openxmlformats.org/officeDocument/2006/relationships/image" Target="../media/image74.svg"/><Relationship Id="rId58" Type="http://schemas.openxmlformats.org/officeDocument/2006/relationships/image" Target="../media/image79.pn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svg"/><Relationship Id="rId57" Type="http://schemas.openxmlformats.org/officeDocument/2006/relationships/image" Target="../media/image78.svg"/><Relationship Id="rId61" Type="http://schemas.openxmlformats.org/officeDocument/2006/relationships/image" Target="../media/image82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31" Type="http://schemas.openxmlformats.org/officeDocument/2006/relationships/image" Target="../media/image52.svg"/><Relationship Id="rId44" Type="http://schemas.openxmlformats.org/officeDocument/2006/relationships/image" Target="../media/image65.png"/><Relationship Id="rId52" Type="http://schemas.openxmlformats.org/officeDocument/2006/relationships/image" Target="../media/image73.png"/><Relationship Id="rId60" Type="http://schemas.openxmlformats.org/officeDocument/2006/relationships/image" Target="../media/image8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43" Type="http://schemas.openxmlformats.org/officeDocument/2006/relationships/image" Target="../media/image64.sv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8" Type="http://schemas.openxmlformats.org/officeDocument/2006/relationships/image" Target="../media/image29.png"/><Relationship Id="rId51" Type="http://schemas.openxmlformats.org/officeDocument/2006/relationships/image" Target="../media/image72.svg"/><Relationship Id="rId3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59" Type="http://schemas.openxmlformats.org/officeDocument/2006/relationships/image" Target="../media/image8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5058666" y="2523660"/>
            <a:ext cx="3753274" cy="34436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78310">
            <a:off x="12014704" y="7015656"/>
            <a:ext cx="5448196" cy="50191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90757" y="1363741"/>
            <a:ext cx="11885415" cy="3603672"/>
            <a:chOff x="0" y="0"/>
            <a:chExt cx="15847220" cy="4804896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2966"/>
              <a:ext cx="15847220" cy="366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9072">
                  <a:solidFill>
                    <a:srgbClr val="64E688"/>
                  </a:solidFill>
                  <a:latin typeface="Heebo Bold"/>
                </a:rPr>
                <a:t>Cost Estimation</a:t>
              </a:r>
              <a:r>
                <a:rPr lang="en-US" sz="9072">
                  <a:solidFill>
                    <a:srgbClr val="FFFFFF"/>
                  </a:solidFill>
                  <a:latin typeface="Heebo Bold"/>
                </a:rPr>
                <a:t> for Manufacturing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074364" cy="52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0756" y="8600963"/>
            <a:ext cx="9634443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Heebo Regular"/>
              </a:rPr>
              <a:t>Shane Carmichael, MBA, Bachelor of Mechatronic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8231" y="3752662"/>
            <a:ext cx="11539876" cy="6196740"/>
            <a:chOff x="0" y="0"/>
            <a:chExt cx="34574407" cy="18565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574407" cy="18565937"/>
            </a:xfrm>
            <a:custGeom>
              <a:avLst/>
              <a:gdLst/>
              <a:ahLst/>
              <a:cxnLst/>
              <a:rect l="l" t="t" r="r" b="b"/>
              <a:pathLst>
                <a:path w="34574407" h="18565937">
                  <a:moveTo>
                    <a:pt x="34449947" y="59690"/>
                  </a:moveTo>
                  <a:cubicBezTo>
                    <a:pt x="34485507" y="59690"/>
                    <a:pt x="34514718" y="88900"/>
                    <a:pt x="34514718" y="124460"/>
                  </a:cubicBezTo>
                  <a:lnTo>
                    <a:pt x="34514718" y="18441477"/>
                  </a:lnTo>
                  <a:cubicBezTo>
                    <a:pt x="34514718" y="18477037"/>
                    <a:pt x="34485507" y="18506247"/>
                    <a:pt x="34449947" y="18506247"/>
                  </a:cubicBezTo>
                  <a:lnTo>
                    <a:pt x="124460" y="18506247"/>
                  </a:lnTo>
                  <a:cubicBezTo>
                    <a:pt x="88900" y="18506247"/>
                    <a:pt x="59690" y="18477037"/>
                    <a:pt x="59690" y="184414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449947" y="59690"/>
                  </a:lnTo>
                  <a:moveTo>
                    <a:pt x="344499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441477"/>
                  </a:lnTo>
                  <a:cubicBezTo>
                    <a:pt x="0" y="18510056"/>
                    <a:pt x="55880" y="18565937"/>
                    <a:pt x="124460" y="18565937"/>
                  </a:cubicBezTo>
                  <a:lnTo>
                    <a:pt x="34449947" y="18565937"/>
                  </a:lnTo>
                  <a:cubicBezTo>
                    <a:pt x="34518526" y="18565937"/>
                    <a:pt x="34574407" y="18510056"/>
                    <a:pt x="34574407" y="18441477"/>
                  </a:cubicBezTo>
                  <a:lnTo>
                    <a:pt x="34574407" y="124460"/>
                  </a:lnTo>
                  <a:cubicBezTo>
                    <a:pt x="34574407" y="55880"/>
                    <a:pt x="34518526" y="0"/>
                    <a:pt x="3444994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28323" y="1552573"/>
            <a:ext cx="12084767" cy="2231010"/>
            <a:chOff x="0" y="0"/>
            <a:chExt cx="16113022" cy="29746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Machine Learning Results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4428"/>
              <a:ext cx="16113022" cy="1210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Choose XG boost as it has the best performance</a:t>
              </a:r>
            </a:p>
            <a:p>
              <a:pPr>
                <a:lnSpc>
                  <a:spcPts val="3599"/>
                </a:lnSpc>
              </a:pPr>
              <a:endParaRPr lang="en-US" sz="3000">
                <a:solidFill>
                  <a:srgbClr val="64E688"/>
                </a:solidFill>
                <a:latin typeface="Heebo Regular"/>
              </a:endParaRPr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791A66D-3B7E-49E8-B708-09BE26D8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945635"/>
            <a:ext cx="11049000" cy="578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615850-22DB-40D3-B7E2-E5F0A609E5AC}"/>
              </a:ext>
            </a:extLst>
          </p:cNvPr>
          <p:cNvSpPr/>
          <p:nvPr/>
        </p:nvSpPr>
        <p:spPr>
          <a:xfrm>
            <a:off x="3048000" y="7734300"/>
            <a:ext cx="10776010" cy="609600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B0096-66C5-489B-AB0B-0B5F30A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4AB2C-B954-45F2-8D97-9DDB885D759B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10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418950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118600" y="8273397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144000" y="6614173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18600" y="537611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774100" y="3988790"/>
            <a:ext cx="7965432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Apply the model to a specific financial year (2019-2020 FY) to predict cost and gross margin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8700" y="8063154"/>
            <a:ext cx="7965432" cy="82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Evaluate new GP, GM, savings in </a:t>
            </a:r>
            <a:r>
              <a:rPr lang="en-US" sz="2400" dirty="0" err="1">
                <a:solidFill>
                  <a:srgbClr val="FFFFFF"/>
                </a:solidFill>
                <a:latin typeface="Heebo Regular"/>
              </a:rPr>
              <a:t>labour</a:t>
            </a:r>
            <a:r>
              <a:rPr lang="en-US" sz="2400" dirty="0">
                <a:solidFill>
                  <a:srgbClr val="FFFFFF"/>
                </a:solidFill>
                <a:latin typeface="Heebo Regular"/>
              </a:rPr>
              <a:t> hours (providing additional production capacity)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4100" y="6396503"/>
            <a:ext cx="7505649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Select only projects with predicted GM greater than threshold to simulate how the model would work in practice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48700" y="5165869"/>
            <a:ext cx="7965432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Choose threshold for minimum GM = 0.2 (reasoning explained later)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280537"/>
            <a:ext cx="12084767" cy="1799273"/>
            <a:chOff x="0" y="-9525"/>
            <a:chExt cx="16113022" cy="23990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Results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73953"/>
              <a:ext cx="1611302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000" dirty="0">
                  <a:solidFill>
                    <a:srgbClr val="64E688"/>
                  </a:solidFill>
                  <a:latin typeface="Heebo Regular"/>
                </a:rPr>
                <a:t>Applying the Model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EC7BECC-B3E7-4EB0-A631-FF730B2E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4244" y="4046360"/>
            <a:ext cx="6352702" cy="5671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41359-3E96-4315-867B-5C7A7C49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3BAB5-AA31-4FDD-AC1B-760C301064EA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11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787656" y="3555468"/>
            <a:ext cx="7283791" cy="6196740"/>
            <a:chOff x="0" y="0"/>
            <a:chExt cx="21822830" cy="18565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22831" cy="18565937"/>
            </a:xfrm>
            <a:custGeom>
              <a:avLst/>
              <a:gdLst/>
              <a:ahLst/>
              <a:cxnLst/>
              <a:rect l="l" t="t" r="r" b="b"/>
              <a:pathLst>
                <a:path w="21822831" h="18565937">
                  <a:moveTo>
                    <a:pt x="21698370" y="59690"/>
                  </a:moveTo>
                  <a:cubicBezTo>
                    <a:pt x="21733931" y="59690"/>
                    <a:pt x="21763140" y="88900"/>
                    <a:pt x="21763140" y="124460"/>
                  </a:cubicBezTo>
                  <a:lnTo>
                    <a:pt x="21763140" y="18441477"/>
                  </a:lnTo>
                  <a:cubicBezTo>
                    <a:pt x="21763140" y="18477037"/>
                    <a:pt x="21733931" y="18506247"/>
                    <a:pt x="21698370" y="18506247"/>
                  </a:cubicBezTo>
                  <a:lnTo>
                    <a:pt x="124460" y="18506247"/>
                  </a:lnTo>
                  <a:cubicBezTo>
                    <a:pt x="88900" y="18506247"/>
                    <a:pt x="59690" y="18477037"/>
                    <a:pt x="59690" y="184414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698370" y="59690"/>
                  </a:lnTo>
                  <a:moveTo>
                    <a:pt x="216983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441477"/>
                  </a:lnTo>
                  <a:cubicBezTo>
                    <a:pt x="0" y="18510056"/>
                    <a:pt x="55880" y="18565937"/>
                    <a:pt x="124460" y="18565937"/>
                  </a:cubicBezTo>
                  <a:lnTo>
                    <a:pt x="21698370" y="18565937"/>
                  </a:lnTo>
                  <a:cubicBezTo>
                    <a:pt x="21766950" y="18565937"/>
                    <a:pt x="21822831" y="18510056"/>
                    <a:pt x="21822831" y="18441477"/>
                  </a:cubicBezTo>
                  <a:lnTo>
                    <a:pt x="21822831" y="124460"/>
                  </a:lnTo>
                  <a:cubicBezTo>
                    <a:pt x="21822831" y="55880"/>
                    <a:pt x="21766950" y="0"/>
                    <a:pt x="2169837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0200" y="3752662"/>
            <a:ext cx="6038704" cy="573676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287681"/>
            <a:ext cx="12084767" cy="1780737"/>
            <a:chOff x="0" y="0"/>
            <a:chExt cx="16113022" cy="23743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Results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73953"/>
              <a:ext cx="16113022" cy="60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000" dirty="0">
                  <a:solidFill>
                    <a:srgbClr val="64E688"/>
                  </a:solidFill>
                  <a:latin typeface="Heebo Regular"/>
                </a:rPr>
                <a:t>Gross Margin Actual Versus Predicted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9D5C3F-D817-444A-B217-D0374AB3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2E1D9-1F43-48AF-A5A2-FB9654AD1168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12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418950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144000" y="9036627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44000" y="4927145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144000" y="5987175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44000" y="750434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8753" y="4063704"/>
            <a:ext cx="8259083" cy="21595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8753" y="7504342"/>
            <a:ext cx="8259083" cy="19468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74100" y="3988790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Save 5676 labour hours by selecting only ‘good projects’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4100" y="8826385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Scalable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4100" y="4667820"/>
            <a:ext cx="8345415" cy="82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Represents a 22.25%  increase in available production capacity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4100" y="5771144"/>
            <a:ext cx="7505649" cy="12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Assuming other orders can be taken at the average gross margin, the new gross profit would be $3.18M which is a $580,835 improvement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4100" y="7298764"/>
            <a:ext cx="7965432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There are additional benefits 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-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Lower working capital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-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Less overhead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287681"/>
            <a:ext cx="12084767" cy="1780737"/>
            <a:chOff x="0" y="0"/>
            <a:chExt cx="16113022" cy="237431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Results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3953"/>
              <a:ext cx="16113022" cy="60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2019-2020 Financial Year</a:t>
              </a: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CED1F96-B806-4566-B19D-E7E7ECB4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C68930-D4E5-4FE2-8DAE-740FFA52F42E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13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3915279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144000" y="8943293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44000" y="481579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44000" y="7724146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23418"/>
            <a:ext cx="7343843" cy="553488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774100" y="3714562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GP increases with greater GM threshold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74100" y="8733051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Equivalent to a margin criteria of approximately 0.2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4100" y="4550914"/>
            <a:ext cx="8345415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Need to be able to replace rejected orders with others, limited by potential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4100" y="7490314"/>
            <a:ext cx="7965432" cy="82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Assume 15% additional sales with experience, intuition and guessing.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287681"/>
            <a:ext cx="12084767" cy="1780737"/>
            <a:chOff x="0" y="0"/>
            <a:chExt cx="16113022" cy="237431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Results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73953"/>
              <a:ext cx="16113022" cy="60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GM Threshold 2017-2021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144000" y="6118063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9774100" y="5823282"/>
            <a:ext cx="7505649" cy="125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Data can be created to calculate this limit by tracking lost orders specifically due to the inability to produce on time.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BFD149-CBD4-4A65-BB9F-91930C54BBCD}"/>
              </a:ext>
            </a:extLst>
          </p:cNvPr>
          <p:cNvCxnSpPr>
            <a:cxnSpLocks/>
          </p:cNvCxnSpPr>
          <p:nvPr/>
        </p:nvCxnSpPr>
        <p:spPr>
          <a:xfrm flipH="1">
            <a:off x="5410200" y="75819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88F624-6900-4171-A039-DD0DE9CCF34C}"/>
              </a:ext>
            </a:extLst>
          </p:cNvPr>
          <p:cNvCxnSpPr>
            <a:cxnSpLocks/>
          </p:cNvCxnSpPr>
          <p:nvPr/>
        </p:nvCxnSpPr>
        <p:spPr>
          <a:xfrm>
            <a:off x="5410200" y="7581900"/>
            <a:ext cx="0" cy="123119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2947DAD-8E9B-4A54-B066-F2723825AFA0}"/>
              </a:ext>
            </a:extLst>
          </p:cNvPr>
          <p:cNvSpPr/>
          <p:nvPr/>
        </p:nvSpPr>
        <p:spPr>
          <a:xfrm>
            <a:off x="5334001" y="7505704"/>
            <a:ext cx="152400" cy="15239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7801-970F-4F38-AECC-E5F4F36B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652D7-FA22-4546-A7B3-BC5E341BD030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14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4630" y="1284537"/>
            <a:ext cx="14358506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64E688"/>
                </a:solidFill>
                <a:latin typeface="Heebo Regular Bold"/>
              </a:rPr>
              <a:t>CONCLUSION </a:t>
            </a:r>
            <a:r>
              <a:rPr lang="en-US" sz="5400">
                <a:solidFill>
                  <a:srgbClr val="FFFFFF"/>
                </a:solidFill>
                <a:latin typeface="Heebo Regular Bold"/>
              </a:rPr>
              <a:t>AND FUTURE DEVELOPMENTS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4064926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Equipment costs can be estimated using machine learning models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5262823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Accurate costings can increase profits by eliminating poor projects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6460720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Need to investigate under/overpricing on yet to be awarded projects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7411834"/>
            <a:ext cx="11607776" cy="97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Place more engineering rules in constructing the model to improve accuracy</a:t>
            </a:r>
          </a:p>
        </p:txBody>
      </p:sp>
      <p:sp>
        <p:nvSpPr>
          <p:cNvPr id="9" name="AutoShape 9"/>
          <p:cNvSpPr/>
          <p:nvPr/>
        </p:nvSpPr>
        <p:spPr>
          <a:xfrm>
            <a:off x="3340112" y="4922723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340112" y="6120621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731851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8516416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02CC62-4111-4FA0-B125-2030B703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F19CC-A4BA-46C2-A829-996537F2A9A1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15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E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78397" y="1736821"/>
            <a:ext cx="637676" cy="460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1798" y="1634749"/>
            <a:ext cx="506174" cy="664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8123" y="1685785"/>
            <a:ext cx="573835" cy="5623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25834" y="1634749"/>
            <a:ext cx="443356" cy="664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98795" y="1681883"/>
            <a:ext cx="540100" cy="5701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014922" y="1634749"/>
            <a:ext cx="591946" cy="6644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672651" y="8069686"/>
            <a:ext cx="643423" cy="5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321999" y="7987821"/>
            <a:ext cx="265772" cy="6644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543407" y="8086483"/>
            <a:ext cx="683268" cy="4671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564698" y="8038764"/>
            <a:ext cx="565628" cy="56254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247435" y="7987821"/>
            <a:ext cx="242819" cy="6644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014922" y="8035364"/>
            <a:ext cx="591946" cy="569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805759" y="6399553"/>
            <a:ext cx="382953" cy="6644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2939" y="6399553"/>
            <a:ext cx="463892" cy="6644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635578" y="6399553"/>
            <a:ext cx="498926" cy="66442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591405" y="6399553"/>
            <a:ext cx="512215" cy="6644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222670" y="6399553"/>
            <a:ext cx="292349" cy="66442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052096" y="6472969"/>
            <a:ext cx="517597" cy="5175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697612" y="4851504"/>
            <a:ext cx="599246" cy="5839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210858" y="4811285"/>
            <a:ext cx="488053" cy="6644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589672" y="4811285"/>
            <a:ext cx="590738" cy="66442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587780" y="4811285"/>
            <a:ext cx="519463" cy="66442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024095" y="4865193"/>
            <a:ext cx="689500" cy="55661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5981429" y="4909879"/>
            <a:ext cx="658931" cy="46724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628108" y="3223017"/>
            <a:ext cx="738255" cy="66442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163783" y="3255969"/>
            <a:ext cx="582204" cy="59852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76232" y="3255969"/>
            <a:ext cx="617617" cy="59852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511015" y="3223017"/>
            <a:ext cx="672995" cy="6644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119985" y="3223017"/>
            <a:ext cx="497718" cy="66442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092841" y="3223017"/>
            <a:ext cx="436107" cy="664429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306731" y="1634749"/>
            <a:ext cx="5578317" cy="1700190"/>
            <a:chOff x="0" y="0"/>
            <a:chExt cx="7437757" cy="226692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33350"/>
              <a:ext cx="7437757" cy="122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070707"/>
                  </a:solidFill>
                  <a:latin typeface="Heebo Bold"/>
                </a:rPr>
                <a:t>Thankyou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92245"/>
              <a:ext cx="7437757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endParaRPr/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D23575F9-57E1-446E-B086-064DF8FE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37581" y="259900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137581" y="363394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137581" y="466889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137581" y="570383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137581" y="6686305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137581" y="7697485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54887" y="2419934"/>
            <a:ext cx="5633426" cy="2599476"/>
            <a:chOff x="0" y="0"/>
            <a:chExt cx="7511235" cy="346596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511235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99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67681" y="2381834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Executive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7681" y="3420588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Background and Nature of Business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7681" y="4459341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Project 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7681" y="5498094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Dataset, Cleaning and Feature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7681" y="6488185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Machine Learning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7681" y="7499365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Business Predictions and Outcomes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1C49EE-8692-4311-81DE-7DBE57B769DE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2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4557" y="1744793"/>
            <a:ext cx="3491158" cy="3489332"/>
            <a:chOff x="0" y="0"/>
            <a:chExt cx="4654877" cy="4652442"/>
          </a:xfrm>
        </p:grpSpPr>
        <p:sp>
          <p:nvSpPr>
            <p:cNvPr id="3" name="TextBox 3"/>
            <p:cNvSpPr txBox="1"/>
            <p:nvPr/>
          </p:nvSpPr>
          <p:spPr>
            <a:xfrm>
              <a:off x="21023" y="-57150"/>
              <a:ext cx="4633854" cy="620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Heebo Regular Bold"/>
                </a:rPr>
                <a:t>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023" y="1166100"/>
              <a:ext cx="4633854" cy="3486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Heebo Regular"/>
                </a:rPr>
                <a:t>How can we use machine learning to improve the speed and accuracy in cost estimation?</a:t>
              </a: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latin typeface="Heebo Regular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808855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3000"/>
          </a:blip>
          <a:srcRect/>
          <a:stretch>
            <a:fillRect/>
          </a:stretch>
        </p:blipFill>
        <p:spPr>
          <a:xfrm rot="-3559199">
            <a:off x="14081771" y="62239"/>
            <a:ext cx="4823880" cy="598310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341166" y="1701930"/>
            <a:ext cx="3491158" cy="2217969"/>
            <a:chOff x="0" y="-57150"/>
            <a:chExt cx="4654877" cy="2957292"/>
          </a:xfrm>
        </p:grpSpPr>
        <p:sp>
          <p:nvSpPr>
            <p:cNvPr id="8" name="TextBox 8"/>
            <p:cNvSpPr txBox="1"/>
            <p:nvPr/>
          </p:nvSpPr>
          <p:spPr>
            <a:xfrm>
              <a:off x="21023" y="-57150"/>
              <a:ext cx="4633854" cy="62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DATASET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023" y="1157014"/>
              <a:ext cx="4633854" cy="174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Heebo Regular"/>
                </a:rPr>
                <a:t>Historical Cost D</a:t>
              </a:r>
              <a:r>
                <a:rPr lang="en-US" sz="2500" dirty="0">
                  <a:solidFill>
                    <a:srgbClr val="FFFFFF"/>
                  </a:solidFill>
                  <a:latin typeface="Arimo"/>
                </a:rPr>
                <a:t>ataset for bespoke commercial HVAC equipment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809294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364557" y="5864305"/>
            <a:ext cx="3491158" cy="3751849"/>
            <a:chOff x="0" y="-57150"/>
            <a:chExt cx="4654877" cy="5002466"/>
          </a:xfrm>
        </p:grpSpPr>
        <p:sp>
          <p:nvSpPr>
            <p:cNvPr id="12" name="TextBox 12"/>
            <p:cNvSpPr txBox="1"/>
            <p:nvPr/>
          </p:nvSpPr>
          <p:spPr>
            <a:xfrm>
              <a:off x="21023" y="-57150"/>
              <a:ext cx="4633854" cy="62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MODELS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023" y="1157013"/>
              <a:ext cx="4633854" cy="378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Heebo Regular"/>
                </a:rPr>
                <a:t>Linear Regression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Lasso Regression 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Ridge Regression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Bagging with LR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Deep Learning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Random Forest</a:t>
              </a:r>
            </a:p>
            <a:p>
              <a:pPr>
                <a:lnSpc>
                  <a:spcPts val="28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rimo"/>
                </a:rPr>
                <a:t>ADAboost</a:t>
              </a:r>
              <a:endParaRPr lang="en-US" sz="2000" dirty="0">
                <a:solidFill>
                  <a:srgbClr val="FFFFFF"/>
                </a:solidFill>
                <a:latin typeface="Arimo"/>
              </a:endParaRP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XG Boosting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809294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3341166" y="5907167"/>
            <a:ext cx="3491158" cy="2606433"/>
            <a:chOff x="0" y="0"/>
            <a:chExt cx="4654877" cy="3475245"/>
          </a:xfrm>
        </p:grpSpPr>
        <p:sp>
          <p:nvSpPr>
            <p:cNvPr id="16" name="TextBox 16"/>
            <p:cNvSpPr txBox="1"/>
            <p:nvPr/>
          </p:nvSpPr>
          <p:spPr>
            <a:xfrm>
              <a:off x="21023" y="-57150"/>
              <a:ext cx="4633854" cy="62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RESULTS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023" y="1157014"/>
              <a:ext cx="4633854" cy="2318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>
                  <a:solidFill>
                    <a:srgbClr val="FFFFFF"/>
                  </a:solidFill>
                  <a:latin typeface="Heebo Regular"/>
                </a:rPr>
                <a:t>Predicted increase in gross profit of up to 22% while reducing overhead and working capital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809294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273812">
            <a:off x="-2514705" y="6095822"/>
            <a:ext cx="5720805" cy="562069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3411479" y="5907167"/>
            <a:ext cx="3491158" cy="3048047"/>
            <a:chOff x="0" y="0"/>
            <a:chExt cx="4654877" cy="4064063"/>
          </a:xfrm>
        </p:grpSpPr>
        <p:sp>
          <p:nvSpPr>
            <p:cNvPr id="21" name="TextBox 21"/>
            <p:cNvSpPr txBox="1"/>
            <p:nvPr/>
          </p:nvSpPr>
          <p:spPr>
            <a:xfrm>
              <a:off x="21023" y="-57150"/>
              <a:ext cx="4633854" cy="62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STRATEGY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1023" y="1157014"/>
              <a:ext cx="4633854" cy="290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>
                  <a:solidFill>
                    <a:srgbClr val="FFFFFF"/>
                  </a:solidFill>
                  <a:latin typeface="Heebo Regular"/>
                </a:rPr>
                <a:t>Create machine learning model from historical cost data to provide better estimates for future sales.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809294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455677" y="1380833"/>
            <a:ext cx="5446961" cy="19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399">
                <a:solidFill>
                  <a:srgbClr val="FFFFFF"/>
                </a:solidFill>
                <a:latin typeface="Heebo Bold Bold"/>
              </a:rPr>
              <a:t>Executive Summary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26156" y="4370702"/>
            <a:ext cx="2263139" cy="122832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42052" y="4293986"/>
            <a:ext cx="1771694" cy="1381752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5F24F75-F07F-4D07-9955-DA57783A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4B5159-3B72-4250-B188-EFC7288831DB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3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4630" y="1284537"/>
            <a:ext cx="1351874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64E688"/>
                </a:solidFill>
                <a:latin typeface="Heebo Regular Bold"/>
              </a:rPr>
              <a:t>BUSINESS</a:t>
            </a:r>
            <a:r>
              <a:rPr lang="en-US" sz="5399">
                <a:solidFill>
                  <a:srgbClr val="FFFFFF"/>
                </a:solidFill>
                <a:latin typeface="Heebo Regular Bold"/>
              </a:rPr>
              <a:t>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3229250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Gross Profit Margin is Inconsistent Due to Inaccurate Cost Estimates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4427147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Quantitative Cost Estimation Techniques are Slow and Expensive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625045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Production Capacity is Limited by Available Labour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6822942"/>
            <a:ext cx="11607776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Need to Avoid Under and Overpricing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3340112" y="408704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340112" y="5284945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6482843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7680740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B0A4C-B7DD-4184-AF92-6D94BCE2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46E92-8682-4ADC-9E0A-2310C1AD343C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4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66682"/>
            <a:ext cx="16230600" cy="2391618"/>
            <a:chOff x="0" y="0"/>
            <a:chExt cx="63179552" cy="9309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79554" cy="9309660"/>
            </a:xfrm>
            <a:custGeom>
              <a:avLst/>
              <a:gdLst/>
              <a:ahLst/>
              <a:cxnLst/>
              <a:rect l="l" t="t" r="r" b="b"/>
              <a:pathLst>
                <a:path w="63179554" h="9309660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5049" y="-1599179"/>
            <a:ext cx="6228501" cy="6844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008372"/>
            <a:ext cx="11667464" cy="116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en-US" sz="7749">
                <a:solidFill>
                  <a:srgbClr val="FFFFFF"/>
                </a:solidFill>
                <a:latin typeface="Heebo Bold Bold"/>
              </a:rPr>
              <a:t>Business Question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692" y="7452891"/>
            <a:ext cx="1509861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64E688"/>
                </a:solidFill>
                <a:latin typeface="Heebo Regular"/>
              </a:rPr>
              <a:t>How can we quickly and cost effectively estimate the cost of projects to avoid over and under pricing?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7C8D3-E837-46C3-81CB-AF89879D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8A319-2138-4C76-936F-D7E2CCFC20A2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5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855661"/>
            <a:ext cx="7714924" cy="6300831"/>
            <a:chOff x="0" y="-47625"/>
            <a:chExt cx="10286565" cy="8401109"/>
          </a:xfrm>
        </p:grpSpPr>
        <p:sp>
          <p:nvSpPr>
            <p:cNvPr id="3" name="AutoShape 3"/>
            <p:cNvSpPr/>
            <p:nvPr/>
          </p:nvSpPr>
          <p:spPr>
            <a:xfrm>
              <a:off x="36" y="2665987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71" y="5614801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6" y="-47625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Rickenbacher et al. (2013)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" y="895855"/>
              <a:ext cx="10286529" cy="99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Heebo Regular"/>
                </a:rPr>
                <a:t>Linear Regression CNC machined parts. 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latin typeface="Heebo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" y="3420734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Duran et al. (2012)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" y="4364214"/>
              <a:ext cx="10286529" cy="473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Heebo Regular"/>
                </a:rPr>
                <a:t>ANN for cost estimation for shell and tube heat exchangers.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69548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Kurasova et al (2021)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13028"/>
              <a:ext cx="10286529" cy="1040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Heebo Regular"/>
                </a:rPr>
                <a:t>Multiple machine learning model in customized furniture production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6169" y="3556659"/>
            <a:ext cx="6954531" cy="456436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86169" y="1440728"/>
            <a:ext cx="6342501" cy="1754755"/>
            <a:chOff x="0" y="0"/>
            <a:chExt cx="8456668" cy="233967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8456668" cy="132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3"/>
                </a:lnSpc>
              </a:pPr>
              <a:r>
                <a:rPr lang="en-US" sz="6536">
                  <a:solidFill>
                    <a:srgbClr val="FFFFFF"/>
                  </a:solidFill>
                  <a:latin typeface="Heebo Bold Bold"/>
                </a:rPr>
                <a:t>Prior Research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16218"/>
              <a:ext cx="8456668" cy="623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9"/>
                </a:lnSpc>
              </a:pPr>
              <a:r>
                <a:rPr lang="en-US" sz="3099">
                  <a:solidFill>
                    <a:srgbClr val="64E688"/>
                  </a:solidFill>
                  <a:latin typeface="Heebo Regular"/>
                </a:rPr>
                <a:t>Has this been done before?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11A176-EA57-472C-B5DB-BEE74378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06A87-4B23-4D7C-9EBA-41D02E5FE366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6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3000"/>
          </a:blip>
          <a:srcRect/>
          <a:stretch>
            <a:fillRect/>
          </a:stretch>
        </p:blipFill>
        <p:spPr>
          <a:xfrm rot="-3559199">
            <a:off x="14116962" y="31402"/>
            <a:ext cx="4823880" cy="598310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273812">
            <a:off x="-2514705" y="6095822"/>
            <a:ext cx="5720805" cy="562069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55677" y="1380833"/>
            <a:ext cx="5446961" cy="19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399">
                <a:solidFill>
                  <a:srgbClr val="FFFFFF"/>
                </a:solidFill>
                <a:latin typeface="Heebo Bold Bold"/>
              </a:rPr>
              <a:t>Project Workflow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A068D19-EC62-4471-873C-A74B09D73C88}"/>
              </a:ext>
            </a:extLst>
          </p:cNvPr>
          <p:cNvSpPr/>
          <p:nvPr/>
        </p:nvSpPr>
        <p:spPr>
          <a:xfrm>
            <a:off x="4419446" y="4387364"/>
            <a:ext cx="866378" cy="8663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2711234-7CDB-4594-88A7-C85F4E70CCC1}"/>
              </a:ext>
            </a:extLst>
          </p:cNvPr>
          <p:cNvSpPr/>
          <p:nvPr/>
        </p:nvSpPr>
        <p:spPr>
          <a:xfrm>
            <a:off x="6385540" y="4387364"/>
            <a:ext cx="866378" cy="8663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3501CB-3BC5-4176-ACA8-C284A295C42A}"/>
              </a:ext>
            </a:extLst>
          </p:cNvPr>
          <p:cNvSpPr/>
          <p:nvPr/>
        </p:nvSpPr>
        <p:spPr>
          <a:xfrm>
            <a:off x="10317728" y="4387364"/>
            <a:ext cx="866378" cy="8663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6C6794-9E05-4A91-AEE2-8C74EAEDA8E2}"/>
              </a:ext>
            </a:extLst>
          </p:cNvPr>
          <p:cNvGrpSpPr/>
          <p:nvPr/>
        </p:nvGrpSpPr>
        <p:grpSpPr>
          <a:xfrm>
            <a:off x="4001209" y="6185645"/>
            <a:ext cx="1625933" cy="1731712"/>
            <a:chOff x="575693" y="4105535"/>
            <a:chExt cx="1625933" cy="96763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C9F1EDE-3660-4AB7-AE15-AB5F1B2BA136}"/>
                </a:ext>
              </a:extLst>
            </p:cNvPr>
            <p:cNvSpPr txBox="1"/>
            <p:nvPr/>
          </p:nvSpPr>
          <p:spPr>
            <a:xfrm>
              <a:off x="595534" y="4505645"/>
              <a:ext cx="1565466" cy="56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Clean and merge datasets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38A18ED-75F3-4ACF-9263-16207FA2D08F}"/>
                </a:ext>
              </a:extLst>
            </p:cNvPr>
            <p:cNvSpPr txBox="1"/>
            <p:nvPr/>
          </p:nvSpPr>
          <p:spPr>
            <a:xfrm>
              <a:off x="575693" y="4105535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Clean Data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2929FA7-35DE-4215-9456-D60C86C76E22}"/>
              </a:ext>
            </a:extLst>
          </p:cNvPr>
          <p:cNvGrpSpPr/>
          <p:nvPr/>
        </p:nvGrpSpPr>
        <p:grpSpPr>
          <a:xfrm>
            <a:off x="6008790" y="6188441"/>
            <a:ext cx="1625933" cy="2659174"/>
            <a:chOff x="569453" y="4024329"/>
            <a:chExt cx="1625933" cy="116241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3769F6E-21EC-4170-B94E-FA238EF2BF80}"/>
                </a:ext>
              </a:extLst>
            </p:cNvPr>
            <p:cNvSpPr txBox="1"/>
            <p:nvPr/>
          </p:nvSpPr>
          <p:spPr>
            <a:xfrm>
              <a:off x="578051" y="4340650"/>
              <a:ext cx="1617335" cy="846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Create new features using Regex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6A138C0-CFD6-40B0-9BBE-5475B1BF49DF}"/>
                </a:ext>
              </a:extLst>
            </p:cNvPr>
            <p:cNvSpPr txBox="1"/>
            <p:nvPr/>
          </p:nvSpPr>
          <p:spPr>
            <a:xfrm>
              <a:off x="569453" y="4024329"/>
              <a:ext cx="1625933" cy="58969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Feature Engineering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4DA146E-D2D2-423D-A971-DF4467D681A4}"/>
              </a:ext>
            </a:extLst>
          </p:cNvPr>
          <p:cNvGrpSpPr/>
          <p:nvPr/>
        </p:nvGrpSpPr>
        <p:grpSpPr>
          <a:xfrm>
            <a:off x="7983753" y="6188440"/>
            <a:ext cx="1643662" cy="1796355"/>
            <a:chOff x="552073" y="4072820"/>
            <a:chExt cx="1643662" cy="800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7B91E2-7914-48EA-A2E7-D326D5D191E9}"/>
                </a:ext>
              </a:extLst>
            </p:cNvPr>
            <p:cNvSpPr txBox="1"/>
            <p:nvPr/>
          </p:nvSpPr>
          <p:spPr>
            <a:xfrm>
              <a:off x="578400" y="4420730"/>
              <a:ext cx="1617335" cy="452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Create ML models from dataset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DE0CE9-908B-4906-B56F-DC3CCFEFA5A4}"/>
                </a:ext>
              </a:extLst>
            </p:cNvPr>
            <p:cNvSpPr txBox="1"/>
            <p:nvPr/>
          </p:nvSpPr>
          <p:spPr>
            <a:xfrm>
              <a:off x="552073" y="4072820"/>
              <a:ext cx="162593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Create Models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E73A1B-B29D-442E-A216-5963A479E045}"/>
              </a:ext>
            </a:extLst>
          </p:cNvPr>
          <p:cNvGrpSpPr/>
          <p:nvPr/>
        </p:nvGrpSpPr>
        <p:grpSpPr>
          <a:xfrm>
            <a:off x="9979644" y="6188128"/>
            <a:ext cx="1638238" cy="2047375"/>
            <a:chOff x="578400" y="4031811"/>
            <a:chExt cx="1638238" cy="129866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548B54-BB08-4227-9902-D1255A3CC71E}"/>
                </a:ext>
              </a:extLst>
            </p:cNvPr>
            <p:cNvSpPr txBox="1"/>
            <p:nvPr/>
          </p:nvSpPr>
          <p:spPr>
            <a:xfrm>
              <a:off x="578400" y="4491009"/>
              <a:ext cx="1638238" cy="839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Use model on historical data to obtain predictions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7C54F70-4647-4354-985A-81B101D15DB6}"/>
                </a:ext>
              </a:extLst>
            </p:cNvPr>
            <p:cNvSpPr txBox="1"/>
            <p:nvPr/>
          </p:nvSpPr>
          <p:spPr>
            <a:xfrm>
              <a:off x="590705" y="4031811"/>
              <a:ext cx="1625933" cy="44901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Get Predictions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3" name="막힌 원호 3">
            <a:extLst>
              <a:ext uri="{FF2B5EF4-FFF2-40B4-BE49-F238E27FC236}">
                <a16:creationId xmlns:a16="http://schemas.microsoft.com/office/drawing/2014/main" id="{CF27915B-DA04-4E60-A5EB-758CEA37D386}"/>
              </a:ext>
            </a:extLst>
          </p:cNvPr>
          <p:cNvSpPr/>
          <p:nvPr/>
        </p:nvSpPr>
        <p:spPr>
          <a:xfrm>
            <a:off x="3869119" y="3811141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막힌 원호 38">
            <a:extLst>
              <a:ext uri="{FF2B5EF4-FFF2-40B4-BE49-F238E27FC236}">
                <a16:creationId xmlns:a16="http://schemas.microsoft.com/office/drawing/2014/main" id="{CFB20599-AFAA-4502-92C9-04FA0614A922}"/>
              </a:ext>
            </a:extLst>
          </p:cNvPr>
          <p:cNvSpPr/>
          <p:nvPr/>
        </p:nvSpPr>
        <p:spPr>
          <a:xfrm rot="10800000">
            <a:off x="5834312" y="3811141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막힌 원호 39">
            <a:extLst>
              <a:ext uri="{FF2B5EF4-FFF2-40B4-BE49-F238E27FC236}">
                <a16:creationId xmlns:a16="http://schemas.microsoft.com/office/drawing/2014/main" id="{CD6295F2-A919-47E3-AF72-524ECFA3AFC3}"/>
              </a:ext>
            </a:extLst>
          </p:cNvPr>
          <p:cNvSpPr/>
          <p:nvPr/>
        </p:nvSpPr>
        <p:spPr>
          <a:xfrm>
            <a:off x="7799505" y="3811141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6" name="막힌 원호 40">
            <a:extLst>
              <a:ext uri="{FF2B5EF4-FFF2-40B4-BE49-F238E27FC236}">
                <a16:creationId xmlns:a16="http://schemas.microsoft.com/office/drawing/2014/main" id="{628B81C7-0D1C-4102-A9AC-AFB5F310B7DC}"/>
              </a:ext>
            </a:extLst>
          </p:cNvPr>
          <p:cNvSpPr/>
          <p:nvPr/>
        </p:nvSpPr>
        <p:spPr>
          <a:xfrm rot="10800000">
            <a:off x="9764697" y="3811141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2A7D925-8988-4631-8097-82353483C14F}"/>
              </a:ext>
            </a:extLst>
          </p:cNvPr>
          <p:cNvGrpSpPr/>
          <p:nvPr/>
        </p:nvGrpSpPr>
        <p:grpSpPr>
          <a:xfrm>
            <a:off x="10651375" y="5645698"/>
            <a:ext cx="288032" cy="288032"/>
            <a:chOff x="1475656" y="1654935"/>
            <a:chExt cx="288032" cy="288032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48CB4A7-940D-486E-BEBB-D7085C37C193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99" name="Flowchart: Extract 98">
              <a:extLst>
                <a:ext uri="{FF2B5EF4-FFF2-40B4-BE49-F238E27FC236}">
                  <a16:creationId xmlns:a16="http://schemas.microsoft.com/office/drawing/2014/main" id="{5F415291-0C5E-4BC9-ACC9-270373B86BB5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F842D80-48BD-4279-ACB4-295708F4C1FA}"/>
              </a:ext>
            </a:extLst>
          </p:cNvPr>
          <p:cNvGrpSpPr/>
          <p:nvPr/>
        </p:nvGrpSpPr>
        <p:grpSpPr>
          <a:xfrm>
            <a:off x="4708619" y="3695700"/>
            <a:ext cx="288032" cy="288032"/>
            <a:chOff x="1475656" y="1654935"/>
            <a:chExt cx="288032" cy="28803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9DB7621-EDB2-4482-8941-CF5BD09FEBF1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2" name="Flowchart: Extract 101">
              <a:extLst>
                <a:ext uri="{FF2B5EF4-FFF2-40B4-BE49-F238E27FC236}">
                  <a16:creationId xmlns:a16="http://schemas.microsoft.com/office/drawing/2014/main" id="{CEAE20DF-FBEA-461C-9412-8628C6F500AE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8882D-6639-44C5-BC17-9AA2D647EBC1}"/>
              </a:ext>
            </a:extLst>
          </p:cNvPr>
          <p:cNvGrpSpPr/>
          <p:nvPr/>
        </p:nvGrpSpPr>
        <p:grpSpPr>
          <a:xfrm>
            <a:off x="6709985" y="5637925"/>
            <a:ext cx="288032" cy="288032"/>
            <a:chOff x="1475656" y="1654935"/>
            <a:chExt cx="288032" cy="288032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B1A01B8-785B-4C5F-ABB0-47F5C32C39D2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5" name="Flowchart: Extract 104">
              <a:extLst>
                <a:ext uri="{FF2B5EF4-FFF2-40B4-BE49-F238E27FC236}">
                  <a16:creationId xmlns:a16="http://schemas.microsoft.com/office/drawing/2014/main" id="{D68B0EF3-FAA5-4B01-9E7B-FDEBF380B098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F8A9171-DC6C-46B8-838B-588D56A365A6}"/>
              </a:ext>
            </a:extLst>
          </p:cNvPr>
          <p:cNvGrpSpPr/>
          <p:nvPr/>
        </p:nvGrpSpPr>
        <p:grpSpPr>
          <a:xfrm>
            <a:off x="8650008" y="3705225"/>
            <a:ext cx="288032" cy="288032"/>
            <a:chOff x="1475656" y="1654935"/>
            <a:chExt cx="288032" cy="288032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5E2D8E-1CB9-4DF2-A8DE-E5F386044ECF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8" name="Flowchart: Extract 107">
              <a:extLst>
                <a:ext uri="{FF2B5EF4-FFF2-40B4-BE49-F238E27FC236}">
                  <a16:creationId xmlns:a16="http://schemas.microsoft.com/office/drawing/2014/main" id="{62DB0DF7-A275-4DFA-B93D-8D631416CB4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09" name="Oval 61">
            <a:extLst>
              <a:ext uri="{FF2B5EF4-FFF2-40B4-BE49-F238E27FC236}">
                <a16:creationId xmlns:a16="http://schemas.microsoft.com/office/drawing/2014/main" id="{544E04B7-602E-4720-AF60-5A538B61BEFD}"/>
              </a:ext>
            </a:extLst>
          </p:cNvPr>
          <p:cNvSpPr/>
          <p:nvPr/>
        </p:nvSpPr>
        <p:spPr>
          <a:xfrm>
            <a:off x="12272066" y="4387364"/>
            <a:ext cx="866378" cy="8663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0" name="Group 69">
            <a:extLst>
              <a:ext uri="{FF2B5EF4-FFF2-40B4-BE49-F238E27FC236}">
                <a16:creationId xmlns:a16="http://schemas.microsoft.com/office/drawing/2014/main" id="{8B4F8E98-D47D-4696-8F85-34E09997F79C}"/>
              </a:ext>
            </a:extLst>
          </p:cNvPr>
          <p:cNvGrpSpPr/>
          <p:nvPr/>
        </p:nvGrpSpPr>
        <p:grpSpPr>
          <a:xfrm>
            <a:off x="11944908" y="6185644"/>
            <a:ext cx="1642538" cy="1742082"/>
            <a:chOff x="574100" y="4029328"/>
            <a:chExt cx="1642538" cy="115035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65F1389-1752-4E64-AF09-6C37FE6E8B83}"/>
                </a:ext>
              </a:extLst>
            </p:cNvPr>
            <p:cNvSpPr txBox="1"/>
            <p:nvPr/>
          </p:nvSpPr>
          <p:spPr>
            <a:xfrm>
              <a:off x="578400" y="4509008"/>
              <a:ext cx="1638238" cy="67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Quantify the benefit of the predictions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6D8D0C-491D-4429-A282-098F0761BB04}"/>
                </a:ext>
              </a:extLst>
            </p:cNvPr>
            <p:cNvSpPr txBox="1"/>
            <p:nvPr/>
          </p:nvSpPr>
          <p:spPr>
            <a:xfrm>
              <a:off x="574100" y="4029328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Evaluate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3" name="막힌 원호 46">
            <a:extLst>
              <a:ext uri="{FF2B5EF4-FFF2-40B4-BE49-F238E27FC236}">
                <a16:creationId xmlns:a16="http://schemas.microsoft.com/office/drawing/2014/main" id="{603BB1D7-A593-49F3-A0E4-7A881D8B9553}"/>
              </a:ext>
            </a:extLst>
          </p:cNvPr>
          <p:cNvSpPr/>
          <p:nvPr/>
        </p:nvSpPr>
        <p:spPr>
          <a:xfrm>
            <a:off x="11719937" y="3811141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4" name="Group 54">
            <a:extLst>
              <a:ext uri="{FF2B5EF4-FFF2-40B4-BE49-F238E27FC236}">
                <a16:creationId xmlns:a16="http://schemas.microsoft.com/office/drawing/2014/main" id="{5D14A376-CF83-42CD-8497-D4106EF11B61}"/>
              </a:ext>
            </a:extLst>
          </p:cNvPr>
          <p:cNvGrpSpPr/>
          <p:nvPr/>
        </p:nvGrpSpPr>
        <p:grpSpPr>
          <a:xfrm>
            <a:off x="12570440" y="3705225"/>
            <a:ext cx="288032" cy="288032"/>
            <a:chOff x="1475656" y="1654935"/>
            <a:chExt cx="288032" cy="288032"/>
          </a:xfrm>
        </p:grpSpPr>
        <p:sp>
          <p:nvSpPr>
            <p:cNvPr id="115" name="Oval 55">
              <a:extLst>
                <a:ext uri="{FF2B5EF4-FFF2-40B4-BE49-F238E27FC236}">
                  <a16:creationId xmlns:a16="http://schemas.microsoft.com/office/drawing/2014/main" id="{89F5A1BE-FF21-4393-8FC4-B1F7E6E6F00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6" name="Flowchart: Extract 56">
              <a:extLst>
                <a:ext uri="{FF2B5EF4-FFF2-40B4-BE49-F238E27FC236}">
                  <a16:creationId xmlns:a16="http://schemas.microsoft.com/office/drawing/2014/main" id="{B9F881B7-B173-44C0-B62A-674A4D3E06D8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17" name="Teardrop 1">
            <a:extLst>
              <a:ext uri="{FF2B5EF4-FFF2-40B4-BE49-F238E27FC236}">
                <a16:creationId xmlns:a16="http://schemas.microsoft.com/office/drawing/2014/main" id="{ED6AF7FA-2CC4-44BD-ACB7-BC0062B7C93F}"/>
              </a:ext>
            </a:extLst>
          </p:cNvPr>
          <p:cNvSpPr/>
          <p:nvPr/>
        </p:nvSpPr>
        <p:spPr>
          <a:xfrm rot="18805991">
            <a:off x="8596708" y="463247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Trapezoid 28">
            <a:extLst>
              <a:ext uri="{FF2B5EF4-FFF2-40B4-BE49-F238E27FC236}">
                <a16:creationId xmlns:a16="http://schemas.microsoft.com/office/drawing/2014/main" id="{6DE997C4-FAFB-4C07-8EA4-3E369CEF239B}"/>
              </a:ext>
            </a:extLst>
          </p:cNvPr>
          <p:cNvSpPr>
            <a:spLocks noChangeAspect="1"/>
          </p:cNvSpPr>
          <p:nvPr/>
        </p:nvSpPr>
        <p:spPr>
          <a:xfrm>
            <a:off x="6609410" y="4570510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9" name="Oval 50">
            <a:extLst>
              <a:ext uri="{FF2B5EF4-FFF2-40B4-BE49-F238E27FC236}">
                <a16:creationId xmlns:a16="http://schemas.microsoft.com/office/drawing/2014/main" id="{1391BF7D-821A-4C57-902F-1210D7725607}"/>
              </a:ext>
            </a:extLst>
          </p:cNvPr>
          <p:cNvSpPr>
            <a:spLocks noChangeAspect="1"/>
          </p:cNvSpPr>
          <p:nvPr/>
        </p:nvSpPr>
        <p:spPr>
          <a:xfrm>
            <a:off x="4617168" y="4564518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0" name="Block Arc 11">
            <a:extLst>
              <a:ext uri="{FF2B5EF4-FFF2-40B4-BE49-F238E27FC236}">
                <a16:creationId xmlns:a16="http://schemas.microsoft.com/office/drawing/2014/main" id="{9952732B-8724-47BC-B808-0E0A3435AEB1}"/>
              </a:ext>
            </a:extLst>
          </p:cNvPr>
          <p:cNvSpPr/>
          <p:nvPr/>
        </p:nvSpPr>
        <p:spPr>
          <a:xfrm rot="10800000">
            <a:off x="12551991" y="4553884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1" name="Parallelogram 30">
            <a:extLst>
              <a:ext uri="{FF2B5EF4-FFF2-40B4-BE49-F238E27FC236}">
                <a16:creationId xmlns:a16="http://schemas.microsoft.com/office/drawing/2014/main" id="{6BD9DCEE-160B-499F-B8F8-57075B3D4A51}"/>
              </a:ext>
            </a:extLst>
          </p:cNvPr>
          <p:cNvSpPr/>
          <p:nvPr/>
        </p:nvSpPr>
        <p:spPr>
          <a:xfrm flipH="1">
            <a:off x="10494302" y="4567720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FAFF83D-7DB4-4117-BD45-F80AC88E3DD7}"/>
              </a:ext>
            </a:extLst>
          </p:cNvPr>
          <p:cNvSpPr/>
          <p:nvPr/>
        </p:nvSpPr>
        <p:spPr>
          <a:xfrm>
            <a:off x="8362488" y="4382402"/>
            <a:ext cx="866378" cy="8663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21">
            <a:extLst>
              <a:ext uri="{FF2B5EF4-FFF2-40B4-BE49-F238E27FC236}">
                <a16:creationId xmlns:a16="http://schemas.microsoft.com/office/drawing/2014/main" id="{4357B0C9-D7DC-4A80-8800-0FDF359F45DC}"/>
              </a:ext>
            </a:extLst>
          </p:cNvPr>
          <p:cNvSpPr>
            <a:spLocks noChangeAspect="1"/>
          </p:cNvSpPr>
          <p:nvPr/>
        </p:nvSpPr>
        <p:spPr>
          <a:xfrm>
            <a:off x="8554691" y="456451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D16AA-D4AA-49C1-9EE3-DD571658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7B301C-8A4B-423E-9F02-6EC9D2B9B611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7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9493" y="263970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749493" y="7093006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749493" y="3207449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749493" y="5124450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749493" y="6486236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749493" y="767358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64031" y="1926761"/>
            <a:ext cx="5633426" cy="2599476"/>
            <a:chOff x="0" y="0"/>
            <a:chExt cx="7511235" cy="34659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511235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Data 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08644"/>
              <a:ext cx="7511235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Data, Cleaning and Feature Engineering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379593" y="2438984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Historical Costing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9593" y="6882763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Merged costs from jobs table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9593" y="3019560"/>
            <a:ext cx="8345415" cy="214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Regex to extract key information from descriptive text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- Capacity (kW)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-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Airflow (l/s)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-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Economy Option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79593" y="4873021"/>
            <a:ext cx="7505649" cy="126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Add additional features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- Completed Date (age)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- Part 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9593" y="6302188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Converted null values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9593" y="7463338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Remove outliers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749493" y="8244632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9379593" y="8043914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Normalise data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749493" y="8844257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379593" y="8624489"/>
            <a:ext cx="7965432" cy="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Create dummy variables</a:t>
            </a: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7B11856-CFD3-452C-9C21-ED92F514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0" y="4762500"/>
            <a:ext cx="7070165" cy="3962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3A5DC4-94AE-472C-9C12-47DA751FDDE1}"/>
              </a:ext>
            </a:extLst>
          </p:cNvPr>
          <p:cNvSpPr/>
          <p:nvPr/>
        </p:nvSpPr>
        <p:spPr>
          <a:xfrm>
            <a:off x="1524000" y="5678534"/>
            <a:ext cx="762000" cy="177494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00581B-703E-462B-A5F0-17EA8C65FE3C}"/>
              </a:ext>
            </a:extLst>
          </p:cNvPr>
          <p:cNvSpPr/>
          <p:nvPr/>
        </p:nvSpPr>
        <p:spPr>
          <a:xfrm>
            <a:off x="1524000" y="5856028"/>
            <a:ext cx="2895600" cy="26701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348346-A61A-4F1D-8E3C-42E094B96A98}"/>
              </a:ext>
            </a:extLst>
          </p:cNvPr>
          <p:cNvSpPr/>
          <p:nvPr/>
        </p:nvSpPr>
        <p:spPr>
          <a:xfrm>
            <a:off x="1752600" y="7429500"/>
            <a:ext cx="1752600" cy="26701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5ABDD-D075-4D5B-8498-8620B1A3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6A9BC3-3075-47AC-94B1-277D5052F6DB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8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52662"/>
            <a:ext cx="7283791" cy="6196740"/>
            <a:chOff x="0" y="0"/>
            <a:chExt cx="21822830" cy="18565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22831" cy="18565937"/>
            </a:xfrm>
            <a:custGeom>
              <a:avLst/>
              <a:gdLst/>
              <a:ahLst/>
              <a:cxnLst/>
              <a:rect l="l" t="t" r="r" b="b"/>
              <a:pathLst>
                <a:path w="21822831" h="18565937">
                  <a:moveTo>
                    <a:pt x="21698370" y="59690"/>
                  </a:moveTo>
                  <a:cubicBezTo>
                    <a:pt x="21733931" y="59690"/>
                    <a:pt x="21763140" y="88900"/>
                    <a:pt x="21763140" y="124460"/>
                  </a:cubicBezTo>
                  <a:lnTo>
                    <a:pt x="21763140" y="18441477"/>
                  </a:lnTo>
                  <a:cubicBezTo>
                    <a:pt x="21763140" y="18477037"/>
                    <a:pt x="21733931" y="18506247"/>
                    <a:pt x="21698370" y="18506247"/>
                  </a:cubicBezTo>
                  <a:lnTo>
                    <a:pt x="124460" y="18506247"/>
                  </a:lnTo>
                  <a:cubicBezTo>
                    <a:pt x="88900" y="18506247"/>
                    <a:pt x="59690" y="18477037"/>
                    <a:pt x="59690" y="184414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698370" y="59690"/>
                  </a:lnTo>
                  <a:moveTo>
                    <a:pt x="216983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441477"/>
                  </a:lnTo>
                  <a:cubicBezTo>
                    <a:pt x="0" y="18510056"/>
                    <a:pt x="55880" y="18565937"/>
                    <a:pt x="124460" y="18565937"/>
                  </a:cubicBezTo>
                  <a:lnTo>
                    <a:pt x="21698370" y="18565937"/>
                  </a:lnTo>
                  <a:cubicBezTo>
                    <a:pt x="21766950" y="18565937"/>
                    <a:pt x="21822831" y="18510056"/>
                    <a:pt x="21822831" y="18441477"/>
                  </a:cubicBezTo>
                  <a:lnTo>
                    <a:pt x="21822831" y="124460"/>
                  </a:lnTo>
                  <a:cubicBezTo>
                    <a:pt x="21822831" y="55880"/>
                    <a:pt x="21766950" y="0"/>
                    <a:pt x="2169837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71083" y="5139652"/>
            <a:ext cx="599246" cy="5839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8377" y="4067885"/>
            <a:ext cx="6834165" cy="56281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161818" y="3783583"/>
            <a:ext cx="7283791" cy="6196740"/>
            <a:chOff x="0" y="0"/>
            <a:chExt cx="21822830" cy="18565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22831" cy="18565937"/>
            </a:xfrm>
            <a:custGeom>
              <a:avLst/>
              <a:gdLst/>
              <a:ahLst/>
              <a:cxnLst/>
              <a:rect l="l" t="t" r="r" b="b"/>
              <a:pathLst>
                <a:path w="21822831" h="18565937">
                  <a:moveTo>
                    <a:pt x="21698370" y="59690"/>
                  </a:moveTo>
                  <a:cubicBezTo>
                    <a:pt x="21733931" y="59690"/>
                    <a:pt x="21763140" y="88900"/>
                    <a:pt x="21763140" y="124460"/>
                  </a:cubicBezTo>
                  <a:lnTo>
                    <a:pt x="21763140" y="18441477"/>
                  </a:lnTo>
                  <a:cubicBezTo>
                    <a:pt x="21763140" y="18477037"/>
                    <a:pt x="21733931" y="18506247"/>
                    <a:pt x="21698370" y="18506247"/>
                  </a:cubicBezTo>
                  <a:lnTo>
                    <a:pt x="124460" y="18506247"/>
                  </a:lnTo>
                  <a:cubicBezTo>
                    <a:pt x="88900" y="18506247"/>
                    <a:pt x="59690" y="18477037"/>
                    <a:pt x="59690" y="184414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698370" y="59690"/>
                  </a:lnTo>
                  <a:moveTo>
                    <a:pt x="216983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441477"/>
                  </a:lnTo>
                  <a:cubicBezTo>
                    <a:pt x="0" y="18510056"/>
                    <a:pt x="55880" y="18565937"/>
                    <a:pt x="124460" y="18565937"/>
                  </a:cubicBezTo>
                  <a:lnTo>
                    <a:pt x="21698370" y="18565937"/>
                  </a:lnTo>
                  <a:cubicBezTo>
                    <a:pt x="21766950" y="18565937"/>
                    <a:pt x="21822831" y="18510056"/>
                    <a:pt x="21822831" y="18441477"/>
                  </a:cubicBezTo>
                  <a:lnTo>
                    <a:pt x="21822831" y="124460"/>
                  </a:lnTo>
                  <a:cubicBezTo>
                    <a:pt x="21822831" y="55880"/>
                    <a:pt x="21766950" y="0"/>
                    <a:pt x="21698370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04202" y="5170573"/>
            <a:ext cx="599246" cy="5839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98906" y="4034555"/>
            <a:ext cx="6809616" cy="563295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287681"/>
            <a:ext cx="12084767" cy="1780737"/>
            <a:chOff x="0" y="0"/>
            <a:chExt cx="16113022" cy="237431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6113022" cy="1441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100">
                  <a:solidFill>
                    <a:srgbClr val="FFFFFF"/>
                  </a:solidFill>
                  <a:latin typeface="Heebo Bold Bold"/>
                </a:rPr>
                <a:t>EDA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73953"/>
              <a:ext cx="16113022" cy="60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Cost and GM% Distribution 5 Year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94CF80-DE51-44EC-9FE0-62B4763E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F408C-684A-4E40-9EE5-E1FF83882C22}"/>
              </a:ext>
            </a:extLst>
          </p:cNvPr>
          <p:cNvSpPr txBox="1"/>
          <p:nvPr/>
        </p:nvSpPr>
        <p:spPr>
          <a:xfrm>
            <a:off x="15011400" y="94869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3854704-F4E4-4B35-BCCA-57E47E08E20A}" type="slidenum">
              <a:rPr lang="en-AU" smtClean="0">
                <a:solidFill>
                  <a:schemeClr val="bg1"/>
                </a:solidFill>
              </a:rPr>
              <a:pPr algn="r"/>
              <a:t>9</a:t>
            </a:fld>
            <a:endParaRPr lang="en-A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628</Words>
  <Application>Microsoft Office PowerPoint</Application>
  <PresentationFormat>Custom</PresentationFormat>
  <Paragraphs>134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Heebo Bold</vt:lpstr>
      <vt:lpstr>Heebo Bold Bold</vt:lpstr>
      <vt:lpstr>Heebo Regular</vt:lpstr>
      <vt:lpstr>Calibri</vt:lpstr>
      <vt:lpstr>Arial</vt:lpstr>
      <vt:lpstr>Arimo</vt:lpstr>
      <vt:lpstr>Heebo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cp:lastModifiedBy>Shane Carmichael</cp:lastModifiedBy>
  <cp:revision>11</cp:revision>
  <dcterms:created xsi:type="dcterms:W3CDTF">2006-08-16T00:00:00Z</dcterms:created>
  <dcterms:modified xsi:type="dcterms:W3CDTF">2021-09-01T07:24:20Z</dcterms:modified>
  <dc:identifier>DAEn-RMUfRs</dc:identifier>
</cp:coreProperties>
</file>